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4" r:id="rId6"/>
    <p:sldId id="358" r:id="rId7"/>
    <p:sldId id="359" r:id="rId8"/>
    <p:sldId id="360" r:id="rId9"/>
    <p:sldId id="361" r:id="rId10"/>
    <p:sldId id="288" r:id="rId11"/>
    <p:sldId id="363" r:id="rId12"/>
    <p:sldId id="364" r:id="rId13"/>
    <p:sldId id="365" r:id="rId14"/>
    <p:sldId id="372" r:id="rId15"/>
    <p:sldId id="374" r:id="rId16"/>
    <p:sldId id="375" r:id="rId17"/>
    <p:sldId id="376" r:id="rId18"/>
    <p:sldId id="380" r:id="rId19"/>
    <p:sldId id="384" r:id="rId20"/>
    <p:sldId id="385" r:id="rId21"/>
    <p:sldId id="412" r:id="rId22"/>
    <p:sldId id="416" r:id="rId23"/>
    <p:sldId id="434" r:id="rId24"/>
    <p:sldId id="435" r:id="rId25"/>
    <p:sldId id="4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56D"/>
    <a:srgbClr val="0FA5BE"/>
    <a:srgbClr val="0C596D"/>
    <a:srgbClr val="1DA9BF"/>
    <a:srgbClr val="067F9C"/>
    <a:srgbClr val="1ABEEB"/>
    <a:srgbClr val="145C72"/>
    <a:srgbClr val="014E52"/>
    <a:srgbClr val="79AE02"/>
    <a:srgbClr val="01C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1BA59-1535-44E0-8EC4-5F74573BAB63}" v="33" dt="2020-05-19T19:16:21.955"/>
    <p1510:client id="{9D682CFE-7B1A-09E6-7443-526ACD03BF18}" v="9" dt="2019-06-20T14:26:20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0158" autoAdjust="0"/>
  </p:normalViewPr>
  <p:slideViewPr>
    <p:cSldViewPr snapToGrid="0">
      <p:cViewPr varScale="1">
        <p:scale>
          <a:sx n="67" d="100"/>
          <a:sy n="67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04/10/2021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17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530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24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439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06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22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18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7666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074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689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87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7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42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09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40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611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5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116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91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074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31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hand holding a pen over a paper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45853" b="37331"/>
          <a:stretch/>
        </p:blipFill>
        <p:spPr>
          <a:xfrm>
            <a:off x="-1" y="-196323"/>
            <a:ext cx="12192001" cy="45211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GB" dirty="0">
                <a:solidFill>
                  <a:srgbClr val="0C596D"/>
                </a:solidFill>
              </a:rPr>
              <a:t>PROPOSAL-WRITING TIPS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3556D"/>
                </a:solidFill>
              </a:rPr>
              <a:t>Writing Support Desk</a:t>
            </a:r>
          </a:p>
        </p:txBody>
      </p:sp>
      <p:pic>
        <p:nvPicPr>
          <p:cNvPr id="6" name="Picture 5" descr="Image result for uwindso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97" y="4676203"/>
            <a:ext cx="2816134" cy="9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 txBox="1">
            <a:spLocks/>
          </p:cNvSpPr>
          <p:nvPr/>
        </p:nvSpPr>
        <p:spPr>
          <a:xfrm>
            <a:off x="2394463" y="5603181"/>
            <a:ext cx="914400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/>
              <a:t>writingsupport@uwindsor.ca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Tips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Anticipate Questions &amp; Objections.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Present the solution’s larger impact.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Again, </a:t>
            </a:r>
            <a:r>
              <a:rPr lang="en-US" sz="2500" dirty="0" err="1"/>
              <a:t>favour</a:t>
            </a:r>
            <a:r>
              <a:rPr lang="en-US" sz="2500" dirty="0"/>
              <a:t> fact over opinion.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2" name="pasted-image.png" descr="Dog sitting on open magazine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358" r="2135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1136" y="2856367"/>
            <a:ext cx="5678913" cy="2751522"/>
          </a:xfrm>
        </p:spPr>
        <p:txBody>
          <a:bodyPr/>
          <a:lstStyle/>
          <a:p>
            <a:r>
              <a:rPr lang="en-US" sz="4800" dirty="0">
                <a:solidFill>
                  <a:srgbClr val="1DA9BF"/>
                </a:solidFill>
              </a:rPr>
              <a:t>Step 3: </a:t>
            </a:r>
            <a:br>
              <a:rPr lang="en-US" sz="4800" dirty="0">
                <a:solidFill>
                  <a:srgbClr val="1DA9BF"/>
                </a:solidFill>
              </a:rPr>
            </a:br>
            <a:r>
              <a:rPr lang="en-US" sz="4800" dirty="0">
                <a:solidFill>
                  <a:srgbClr val="1DA9BF"/>
                </a:solidFill>
              </a:rPr>
              <a:t>DEFINE DELIVERABLES AND SUCCESS CRITERIA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7170" name="Picture 2" descr="woman biting pencil while sitting on chair in front of computer during daytime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" t="183" r="39009" b="-183"/>
          <a:stretch/>
        </p:blipFill>
        <p:spPr bwMode="auto">
          <a:xfrm>
            <a:off x="6298283" y="-3922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4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0049" y="476103"/>
            <a:ext cx="5170715" cy="6075509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1DA9BF"/>
                </a:solidFill>
              </a:rPr>
              <a:t>This section offers an overview of what your project will provide</a:t>
            </a:r>
            <a:br>
              <a:rPr lang="en-US" sz="4800" dirty="0">
                <a:solidFill>
                  <a:srgbClr val="1DA9BF"/>
                </a:solidFill>
              </a:rPr>
            </a:br>
            <a:r>
              <a:rPr lang="en-US" sz="4800" dirty="0">
                <a:solidFill>
                  <a:srgbClr val="1DA9BF"/>
                </a:solidFill>
              </a:rPr>
              <a:t>&amp;</a:t>
            </a:r>
            <a:br>
              <a:rPr lang="en-US" sz="4800" dirty="0">
                <a:solidFill>
                  <a:srgbClr val="1DA9BF"/>
                </a:solidFill>
              </a:rPr>
            </a:br>
            <a:r>
              <a:rPr lang="en-US" sz="4800" dirty="0">
                <a:solidFill>
                  <a:srgbClr val="1DA9BF"/>
                </a:solidFill>
              </a:rPr>
              <a:t>an account of how you know if it is successful.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0242" name="Picture 2" descr="assorted old books in brown wooden bookshelf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9" b="112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00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576876"/>
            <a:ext cx="5170715" cy="923330"/>
          </a:xfrm>
        </p:spPr>
        <p:txBody>
          <a:bodyPr/>
          <a:lstStyle/>
          <a:p>
            <a:r>
              <a:rPr lang="en-US" sz="6000" dirty="0">
                <a:solidFill>
                  <a:srgbClr val="1DA9BF"/>
                </a:solidFill>
              </a:rPr>
              <a:t>Tips</a:t>
            </a:r>
            <a:endParaRPr lang="en-US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5362" name="Picture 2" descr="group of people clapping hands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r="2134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B821C-1972-4947-B082-382DDEFE58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sz="3200" dirty="0">
                <a:solidFill>
                  <a:srgbClr val="03556D"/>
                </a:solidFill>
              </a:rPr>
              <a:t>INCLUDE DELIVERY DATES</a:t>
            </a:r>
          </a:p>
          <a:p>
            <a:endParaRPr lang="en-CA" sz="3200" dirty="0">
              <a:solidFill>
                <a:srgbClr val="03556D"/>
              </a:solidFill>
            </a:endParaRPr>
          </a:p>
          <a:p>
            <a:r>
              <a:rPr lang="en-CA" sz="3200" dirty="0">
                <a:solidFill>
                  <a:srgbClr val="03556D"/>
                </a:solidFill>
              </a:rPr>
              <a:t>Not only outline what your project is going to deliver, but also include when you plan to complete EACH deliverable.</a:t>
            </a:r>
          </a:p>
        </p:txBody>
      </p:sp>
    </p:spTree>
    <p:extLst>
      <p:ext uri="{BB962C8B-B14F-4D97-AF65-F5344CB8AC3E}">
        <p14:creationId xmlns:p14="http://schemas.microsoft.com/office/powerpoint/2010/main" val="225945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576876"/>
            <a:ext cx="5170715" cy="923330"/>
          </a:xfrm>
        </p:spPr>
        <p:txBody>
          <a:bodyPr/>
          <a:lstStyle/>
          <a:p>
            <a:r>
              <a:rPr lang="en-US" sz="6000" dirty="0">
                <a:solidFill>
                  <a:srgbClr val="1DA9BF"/>
                </a:solidFill>
              </a:rPr>
              <a:t>TIPS</a:t>
            </a:r>
            <a:endParaRPr lang="en-US" dirty="0">
              <a:solidFill>
                <a:srgbClr val="1DA9B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657549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KEEP YOUR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Specific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Measurable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Achievable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Realistic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Time-Based.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4338" name="Picture 2" descr="shallow focus photo of woman smiling wearing pink hijab and graduation cap/robe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t="-183" r="39983" b="18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6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9044" y="3050167"/>
            <a:ext cx="5603757" cy="3139321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Step Four:</a:t>
            </a:r>
            <a:br>
              <a:rPr lang="en-US" sz="8000" dirty="0">
                <a:solidFill>
                  <a:srgbClr val="1DA9BF"/>
                </a:solidFill>
              </a:rPr>
            </a:br>
            <a:r>
              <a:rPr lang="en-US" sz="6000" dirty="0">
                <a:solidFill>
                  <a:srgbClr val="1DA9BF"/>
                </a:solidFill>
              </a:rPr>
              <a:t>STATE YOUR PLAN OR APPROACH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0"/>
          <a:stretch/>
        </p:blipFill>
        <p:spPr>
          <a:xfrm>
            <a:off x="7046913" y="0"/>
            <a:ext cx="5143500" cy="6858000"/>
          </a:xfrm>
          <a:prstGeom prst="rect">
            <a:avLst/>
          </a:prstGeom>
        </p:spPr>
      </p:pic>
      <p:pic>
        <p:nvPicPr>
          <p:cNvPr id="12" name="pasted-image.png" descr="Old library card catalogue"/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3757" r="237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6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208071"/>
            <a:ext cx="5941960" cy="2086725"/>
          </a:xfrm>
        </p:spPr>
        <p:txBody>
          <a:bodyPr/>
          <a:lstStyle/>
          <a:p>
            <a:r>
              <a:rPr lang="en-US" sz="4800" dirty="0">
                <a:solidFill>
                  <a:srgbClr val="1DA9BF"/>
                </a:solidFill>
              </a:rPr>
              <a:t>THE NUTS AND BOLTS OF YOUR PROJECT</a:t>
            </a:r>
            <a:endParaRPr lang="en-US" dirty="0">
              <a:solidFill>
                <a:srgbClr val="1DA9B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6314" y="2273025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Introduce your strategy or approach and why it is applicable to this situation.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Discuss how you plan to handle problems and your strategies for mitigating risks.</a:t>
            </a:r>
            <a:endParaRPr lang="en-US" sz="3200" i="1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2" name="pasted-image.png" descr="Close up of lens showing upside down red sports car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031" r="19031"/>
          <a:stretch/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3200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878" y="3429000"/>
            <a:ext cx="6179954" cy="3139321"/>
          </a:xfrm>
        </p:spPr>
        <p:txBody>
          <a:bodyPr/>
          <a:lstStyle/>
          <a:p>
            <a:r>
              <a:rPr lang="en-US" sz="4400" dirty="0">
                <a:solidFill>
                  <a:srgbClr val="1DA9BF"/>
                </a:solidFill>
              </a:rPr>
              <a:t>Step Five:</a:t>
            </a:r>
            <a:br>
              <a:rPr lang="en-US" sz="8800" dirty="0">
                <a:solidFill>
                  <a:srgbClr val="1DA9BF"/>
                </a:solidFill>
              </a:rPr>
            </a:br>
            <a:r>
              <a:rPr lang="en-US" sz="8800" dirty="0">
                <a:solidFill>
                  <a:srgbClr val="1DA9BF"/>
                </a:solidFill>
              </a:rPr>
              <a:t>Schedule &amp; Budget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0"/>
          <a:stretch/>
        </p:blipFill>
        <p:spPr>
          <a:xfrm>
            <a:off x="7046913" y="0"/>
            <a:ext cx="5143500" cy="6858000"/>
          </a:xfrm>
          <a:prstGeom prst="rect">
            <a:avLst/>
          </a:prstGeom>
        </p:spPr>
      </p:pic>
      <p:pic>
        <p:nvPicPr>
          <p:cNvPr id="5" name="Picture Placeholder 4" descr="Close up of person writing text and arrows on glass with a marker"/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1358" r="2135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Tips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403417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Here you outline project costs and detail how you will meet deadlines.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 as much detail as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guess – be as specific as possible!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there are parts of the project that can be done simultaneously, note this.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5" name="Picture Placeholder 4" descr="Young woman with hand on her chin looking up contemplatively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1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8" name="Picture 2" descr="Close up of crumpled sticky notes, pens, and other office supplies on a table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2" r="258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2B36351-C20B-494F-A973-772042DE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78" y="3048000"/>
            <a:ext cx="6179954" cy="3139321"/>
          </a:xfrm>
        </p:spPr>
        <p:txBody>
          <a:bodyPr/>
          <a:lstStyle/>
          <a:p>
            <a:r>
              <a:rPr lang="en-US" sz="4400" dirty="0">
                <a:solidFill>
                  <a:srgbClr val="1DA9BF"/>
                </a:solidFill>
              </a:rPr>
              <a:t>Step Six:</a:t>
            </a:r>
            <a:br>
              <a:rPr lang="en-US" sz="8800" dirty="0">
                <a:solidFill>
                  <a:srgbClr val="1DA9BF"/>
                </a:solidFill>
              </a:rPr>
            </a:br>
            <a:r>
              <a:rPr lang="en-US" sz="8800" dirty="0">
                <a:solidFill>
                  <a:srgbClr val="1DA9BF"/>
                </a:solidFill>
              </a:rPr>
              <a:t>Tie it Together</a:t>
            </a:r>
          </a:p>
        </p:txBody>
      </p:sp>
    </p:spTree>
    <p:extLst>
      <p:ext uri="{BB962C8B-B14F-4D97-AF65-F5344CB8AC3E}">
        <p14:creationId xmlns:p14="http://schemas.microsoft.com/office/powerpoint/2010/main" val="206625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12" name="Content Placeholder 9" descr="Benedict Cumberbatch as Sherlock Holmes using a magnifying glas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b="1509"/>
          <a:stretch/>
        </p:blipFill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840226-59DD-401C-8FDC-CA18BBF9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38376"/>
            <a:ext cx="5170715" cy="1200329"/>
          </a:xfrm>
        </p:spPr>
        <p:txBody>
          <a:bodyPr/>
          <a:lstStyle/>
          <a:p>
            <a:r>
              <a:rPr lang="en-CA" sz="4000" dirty="0">
                <a:solidFill>
                  <a:srgbClr val="1DA9BF"/>
                </a:solidFill>
              </a:rPr>
              <a:t>What is a project proposal?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0BB19-8B7A-447B-827A-4B329299A908}"/>
              </a:ext>
            </a:extLst>
          </p:cNvPr>
          <p:cNvSpPr txBox="1"/>
          <p:nvPr/>
        </p:nvSpPr>
        <p:spPr>
          <a:xfrm>
            <a:off x="446314" y="2046514"/>
            <a:ext cx="5061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3556D"/>
                </a:solidFill>
              </a:rPr>
              <a:t>Outlines everything a reviewer needs to know to evaluate your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4BE37-C7C9-4246-A096-3A13E4E6A7E1}"/>
              </a:ext>
            </a:extLst>
          </p:cNvPr>
          <p:cNvSpPr txBox="1"/>
          <p:nvPr/>
        </p:nvSpPr>
        <p:spPr>
          <a:xfrm>
            <a:off x="446314" y="3429000"/>
            <a:ext cx="495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3556D"/>
                </a:solidFill>
              </a:rPr>
              <a:t>The proposal informs and persuades while combining other project management skills.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1A26A-1A53-4C9C-BBA2-DEB534077018}"/>
              </a:ext>
            </a:extLst>
          </p:cNvPr>
          <p:cNvSpPr txBox="1"/>
          <p:nvPr/>
        </p:nvSpPr>
        <p:spPr>
          <a:xfrm>
            <a:off x="446314" y="5201805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3556D"/>
                </a:solidFill>
                <a:effectLst/>
                <a:latin typeface="Open Sans" panose="020B0606030504020204" pitchFamily="34" charset="0"/>
              </a:rPr>
              <a:t>e.g., research, data analysis, and some copywriting.</a:t>
            </a:r>
            <a:endParaRPr lang="en-CA" sz="2400" b="1" dirty="0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230" y="408466"/>
            <a:ext cx="5170715" cy="2086725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End with a conclusion that summarizes the problem, solution, and benefits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1" name="Picture 11" descr="A picture containing sitting, book, bench, table&#10;&#10;Description generated with very high confidence">
            <a:extLst>
              <a:ext uri="{FF2B5EF4-FFF2-40B4-BE49-F238E27FC236}">
                <a16:creationId xmlns:a16="http://schemas.microsoft.com/office/drawing/2014/main" id="{850A503B-4554-44F2-B51D-BCDE4B25B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344" r="21344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C2119-F906-4C50-B531-BD9E1B12D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822" y="2732312"/>
            <a:ext cx="5045529" cy="6096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3556D"/>
                </a:solidFill>
              </a:rPr>
              <a:t>Your proposal should read like a 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3556D"/>
                </a:solidFill>
              </a:rPr>
              <a:t>Don’t introduce anything new or extraneous.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3556D"/>
                </a:solidFill>
              </a:rPr>
              <a:t>Make sure that all of the elements of your project are present.</a:t>
            </a:r>
          </a:p>
          <a:p>
            <a:pPr algn="ctr"/>
            <a:r>
              <a:rPr lang="en-CA" sz="2800" dirty="0">
                <a:solidFill>
                  <a:srgbClr val="03556D"/>
                </a:solidFill>
              </a:rPr>
              <a:t>End with a roar, not a whimper!</a:t>
            </a:r>
          </a:p>
        </p:txBody>
      </p:sp>
    </p:spTree>
    <p:extLst>
      <p:ext uri="{BB962C8B-B14F-4D97-AF65-F5344CB8AC3E}">
        <p14:creationId xmlns:p14="http://schemas.microsoft.com/office/powerpoint/2010/main" val="19240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006" y="3836181"/>
            <a:ext cx="5170715" cy="2336024"/>
          </a:xfrm>
        </p:spPr>
        <p:txBody>
          <a:bodyPr/>
          <a:lstStyle/>
          <a:p>
            <a:r>
              <a:rPr lang="en-US" sz="5400" dirty="0">
                <a:solidFill>
                  <a:srgbClr val="1DA9BF"/>
                </a:solidFill>
              </a:rPr>
              <a:t>Step Seven:</a:t>
            </a:r>
            <a:br>
              <a:rPr lang="en-US" sz="5400" dirty="0">
                <a:solidFill>
                  <a:srgbClr val="1DA9BF"/>
                </a:solidFill>
              </a:rPr>
            </a:br>
            <a:r>
              <a:rPr lang="en-US" sz="5400" dirty="0">
                <a:solidFill>
                  <a:srgbClr val="1DA9BF"/>
                </a:solidFill>
              </a:rPr>
              <a:t>EDIT AND PROOFREAD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6" name="Picture 6" descr="A picture containing indoor, person, sitting, man&#10;&#10;Description generated with very high confidence">
            <a:extLst>
              <a:ext uri="{FF2B5EF4-FFF2-40B4-BE49-F238E27FC236}">
                <a16:creationId xmlns:a16="http://schemas.microsoft.com/office/drawing/2014/main" id="{537D9CE8-CE58-4278-8D70-5F2BB3D734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1155" b="11155"/>
          <a:stretch/>
        </p:blipFill>
        <p:spPr>
          <a:xfrm>
            <a:off x="6299200" y="-155486"/>
            <a:ext cx="5892800" cy="6858000"/>
          </a:xfrm>
        </p:spPr>
      </p:pic>
    </p:spTree>
    <p:extLst>
      <p:ext uri="{BB962C8B-B14F-4D97-AF65-F5344CB8AC3E}">
        <p14:creationId xmlns:p14="http://schemas.microsoft.com/office/powerpoint/2010/main" val="412622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583A0D-F0C8-4D72-9A5E-DEFAEC8459A9}"/>
              </a:ext>
            </a:extLst>
          </p:cNvPr>
          <p:cNvSpPr txBox="1"/>
          <p:nvPr/>
        </p:nvSpPr>
        <p:spPr>
          <a:xfrm>
            <a:off x="0" y="4173059"/>
            <a:ext cx="489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dirty="0">
                <a:solidFill>
                  <a:srgbClr val="145C72"/>
                </a:solidFill>
              </a:rPr>
              <a:t>Thank you.</a:t>
            </a:r>
          </a:p>
        </p:txBody>
      </p:sp>
      <p:pic>
        <p:nvPicPr>
          <p:cNvPr id="11" name="Picture Placeholder 8" descr="Close up of a hand holding a pen over a paper">
            <a:extLst>
              <a:ext uri="{FF2B5EF4-FFF2-40B4-BE49-F238E27FC236}">
                <a16:creationId xmlns:a16="http://schemas.microsoft.com/office/drawing/2014/main" id="{1829DE74-F87D-4004-AB7E-1F2AC7DD1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45853" b="37331"/>
          <a:stretch/>
        </p:blipFill>
        <p:spPr>
          <a:xfrm>
            <a:off x="-1" y="0"/>
            <a:ext cx="12192001" cy="45211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</p:spPr>
      </p:pic>
      <p:pic>
        <p:nvPicPr>
          <p:cNvPr id="12" name="Picture 11" descr="Image result for uwindsor logo">
            <a:extLst>
              <a:ext uri="{FF2B5EF4-FFF2-40B4-BE49-F238E27FC236}">
                <a16:creationId xmlns:a16="http://schemas.microsoft.com/office/drawing/2014/main" id="{BECEE3CF-6964-4BFC-9391-79783959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82" y="5132704"/>
            <a:ext cx="2816134" cy="9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51">
            <a:extLst>
              <a:ext uri="{FF2B5EF4-FFF2-40B4-BE49-F238E27FC236}">
                <a16:creationId xmlns:a16="http://schemas.microsoft.com/office/drawing/2014/main" id="{E2499420-FE8C-41FD-96AD-31B2C00C950B}"/>
              </a:ext>
            </a:extLst>
          </p:cNvPr>
          <p:cNvSpPr txBox="1">
            <a:spLocks/>
          </p:cNvSpPr>
          <p:nvPr/>
        </p:nvSpPr>
        <p:spPr>
          <a:xfrm>
            <a:off x="-2307469" y="5596193"/>
            <a:ext cx="6128263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/>
              <a:t>writingsupport@uwindsor.ca</a:t>
            </a:r>
          </a:p>
        </p:txBody>
      </p:sp>
    </p:spTree>
    <p:extLst>
      <p:ext uri="{BB962C8B-B14F-4D97-AF65-F5344CB8AC3E}">
        <p14:creationId xmlns:p14="http://schemas.microsoft.com/office/powerpoint/2010/main" val="330447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7 steps to writing a good proposal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1" name="pasted-image.png" descr="Close up of hands holding pen writing in notebook with coffee on table above.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358" r="2135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8EE9E-68E1-4297-B736-E4577AA2D859}"/>
              </a:ext>
            </a:extLst>
          </p:cNvPr>
          <p:cNvSpPr txBox="1"/>
          <p:nvPr/>
        </p:nvSpPr>
        <p:spPr>
          <a:xfrm>
            <a:off x="446314" y="1857375"/>
            <a:ext cx="477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3556D"/>
                </a:solidFill>
              </a:rPr>
              <a:t>Define the 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37C39-EFEE-48BE-BE28-F91F40A3B7B0}"/>
              </a:ext>
            </a:extLst>
          </p:cNvPr>
          <p:cNvSpPr txBox="1"/>
          <p:nvPr/>
        </p:nvSpPr>
        <p:spPr>
          <a:xfrm>
            <a:off x="446314" y="2496479"/>
            <a:ext cx="458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3556D"/>
                </a:solidFill>
              </a:rPr>
              <a:t>Present your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13863-9038-4111-8A0C-E12B14C92F6A}"/>
              </a:ext>
            </a:extLst>
          </p:cNvPr>
          <p:cNvSpPr txBox="1"/>
          <p:nvPr/>
        </p:nvSpPr>
        <p:spPr>
          <a:xfrm>
            <a:off x="446314" y="3127916"/>
            <a:ext cx="5649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3556D"/>
                </a:solidFill>
              </a:rPr>
              <a:t>Define Deliverables &amp; Success Criteria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92E77-E362-4720-ABA2-083AE831BF5C}"/>
              </a:ext>
            </a:extLst>
          </p:cNvPr>
          <p:cNvSpPr txBox="1"/>
          <p:nvPr/>
        </p:nvSpPr>
        <p:spPr>
          <a:xfrm>
            <a:off x="446314" y="3944019"/>
            <a:ext cx="458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3556D"/>
                </a:solidFill>
              </a:rPr>
              <a:t>State your plan or approach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48B32-4697-4C98-9A78-D9662CBD87A8}"/>
              </a:ext>
            </a:extLst>
          </p:cNvPr>
          <p:cNvSpPr txBox="1"/>
          <p:nvPr/>
        </p:nvSpPr>
        <p:spPr>
          <a:xfrm>
            <a:off x="446313" y="4502755"/>
            <a:ext cx="52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3556D"/>
                </a:solidFill>
              </a:rPr>
              <a:t>Outline Project Schedule &amp; Budget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E7252-2AD9-4095-90D7-9465874D5E4A}"/>
              </a:ext>
            </a:extLst>
          </p:cNvPr>
          <p:cNvSpPr txBox="1"/>
          <p:nvPr/>
        </p:nvSpPr>
        <p:spPr>
          <a:xfrm>
            <a:off x="446314" y="5053824"/>
            <a:ext cx="477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3556D"/>
                </a:solidFill>
              </a:rPr>
              <a:t>Tie it all together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265FB-9919-4BFB-A642-C6D23A1C5DBE}"/>
              </a:ext>
            </a:extLst>
          </p:cNvPr>
          <p:cNvSpPr txBox="1"/>
          <p:nvPr/>
        </p:nvSpPr>
        <p:spPr>
          <a:xfrm>
            <a:off x="446314" y="5633276"/>
            <a:ext cx="452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3556D"/>
                </a:solidFill>
              </a:rPr>
              <a:t>Edit/ Proofread your proposal</a:t>
            </a:r>
          </a:p>
        </p:txBody>
      </p:sp>
    </p:spTree>
    <p:extLst>
      <p:ext uri="{BB962C8B-B14F-4D97-AF65-F5344CB8AC3E}">
        <p14:creationId xmlns:p14="http://schemas.microsoft.com/office/powerpoint/2010/main" val="338962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OTHER THINGS TO CONSIDER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045529" cy="334508"/>
          </a:xfrm>
        </p:spPr>
        <p:txBody>
          <a:bodyPr/>
          <a:lstStyle/>
          <a:p>
            <a:r>
              <a:rPr lang="en-US" sz="3200" dirty="0"/>
              <a:t>Your Audience</a:t>
            </a:r>
          </a:p>
          <a:p>
            <a:endParaRPr lang="en-US" sz="3200" dirty="0"/>
          </a:p>
          <a:p>
            <a:r>
              <a:rPr lang="en-US" sz="3200" dirty="0"/>
              <a:t>Potential Pitfalls</a:t>
            </a:r>
          </a:p>
          <a:p>
            <a:endParaRPr lang="en-US" sz="3200" dirty="0"/>
          </a:p>
          <a:p>
            <a:r>
              <a:rPr lang="en-US" sz="3200" dirty="0"/>
              <a:t>Data and Research Needed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3076" name="Picture 4" descr="MacBook Pro, white ceramic mug,and black smartphone on table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8" t="548" r="33770" b="-54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157" y="3474203"/>
            <a:ext cx="5678913" cy="2862322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Step One:</a:t>
            </a:r>
            <a:br>
              <a:rPr lang="en-US" sz="8000" dirty="0">
                <a:solidFill>
                  <a:srgbClr val="1DA9BF"/>
                </a:solidFill>
              </a:rPr>
            </a:br>
            <a:r>
              <a:rPr lang="en-US" sz="8000" dirty="0">
                <a:solidFill>
                  <a:srgbClr val="1DA9BF"/>
                </a:solidFill>
              </a:rPr>
              <a:t>DEFINE THE PROBLEM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4098" name="Picture 2" descr="close up of hand holding pen writing checklist on book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0" r="2143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09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6148" name="Picture 4" descr="man wearing white top using MacBook with hand in his hair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r="407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E7A39B6-1D55-43B4-97ED-4CA1C128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4" y="658135"/>
            <a:ext cx="5170715" cy="1588127"/>
          </a:xfrm>
        </p:spPr>
        <p:txBody>
          <a:bodyPr/>
          <a:lstStyle/>
          <a:p>
            <a:r>
              <a:rPr lang="en-US" i="0" dirty="0">
                <a:solidFill>
                  <a:srgbClr val="0FA5BE"/>
                </a:solidFill>
                <a:effectLst/>
                <a:latin typeface="Open Sans" panose="020B0606030504020204" pitchFamily="34" charset="0"/>
              </a:rPr>
              <a:t>What’s the problem your project is trying to address? </a:t>
            </a:r>
            <a:endParaRPr lang="en-CA" dirty="0">
              <a:solidFill>
                <a:srgbClr val="0FA5B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C5B83-E214-43E6-936D-9AA08FF1D03C}"/>
              </a:ext>
            </a:extLst>
          </p:cNvPr>
          <p:cNvSpPr txBox="1"/>
          <p:nvPr/>
        </p:nvSpPr>
        <p:spPr>
          <a:xfrm>
            <a:off x="370113" y="2569029"/>
            <a:ext cx="5170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C596D"/>
                </a:solidFill>
                <a:effectLst/>
                <a:latin typeface="Open Sans" panose="020B0606030504020204" pitchFamily="34" charset="0"/>
              </a:rPr>
              <a:t>Why is it a problem? </a:t>
            </a:r>
          </a:p>
          <a:p>
            <a:endParaRPr lang="en-US" sz="2400" b="1" dirty="0">
              <a:solidFill>
                <a:srgbClr val="0C596D"/>
              </a:solidFill>
              <a:latin typeface="Open Sans" panose="020B0606030504020204" pitchFamily="34" charset="0"/>
            </a:endParaRPr>
          </a:p>
          <a:p>
            <a:r>
              <a:rPr lang="en-US" sz="2400" b="1" i="0" dirty="0">
                <a:solidFill>
                  <a:srgbClr val="0C596D"/>
                </a:solidFill>
                <a:effectLst/>
                <a:latin typeface="Open Sans" panose="020B0606030504020204" pitchFamily="34" charset="0"/>
              </a:rPr>
              <a:t>Why is it worth solving? </a:t>
            </a:r>
          </a:p>
          <a:p>
            <a:endParaRPr lang="en-US" sz="2400" b="1" dirty="0">
              <a:solidFill>
                <a:srgbClr val="0C596D"/>
              </a:solidFill>
              <a:latin typeface="Open Sans" panose="020B0606030504020204" pitchFamily="34" charset="0"/>
            </a:endParaRPr>
          </a:p>
          <a:p>
            <a:r>
              <a:rPr lang="en-US" sz="2400" b="1" i="0" dirty="0">
                <a:solidFill>
                  <a:srgbClr val="0C596D"/>
                </a:solidFill>
                <a:effectLst/>
                <a:latin typeface="Open Sans" panose="020B0606030504020204" pitchFamily="34" charset="0"/>
              </a:rPr>
              <a:t>Make your audience see the problem the way you see it.</a:t>
            </a:r>
            <a:endParaRPr lang="en-CA" sz="2400" b="1" dirty="0">
              <a:solidFill>
                <a:srgbClr val="0C59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9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Tips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3556D"/>
                </a:solidFill>
              </a:rPr>
              <a:t>Start Strong – readers don’t have much time to evaluate your proposal.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3556D"/>
                </a:solidFill>
              </a:rPr>
              <a:t>Use Facts, not opinion – ground your presentation of the problem in data. Don’t exaggerate!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8" name="pasted-image.png" descr="2 dog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514" t="-913" r="36376" b="91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626" y="2398732"/>
            <a:ext cx="5127768" cy="3970318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STEP TWO:</a:t>
            </a:r>
            <a:br>
              <a:rPr lang="en-US" sz="8000" dirty="0">
                <a:solidFill>
                  <a:srgbClr val="1DA9BF"/>
                </a:solidFill>
              </a:rPr>
            </a:br>
            <a:r>
              <a:rPr lang="en-US" sz="8000" dirty="0">
                <a:solidFill>
                  <a:srgbClr val="1DA9BF"/>
                </a:solidFill>
              </a:rPr>
              <a:t>PRESENT YOUR SOLUTION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0"/>
          <a:stretch/>
        </p:blipFill>
        <p:spPr>
          <a:xfrm>
            <a:off x="7046913" y="0"/>
            <a:ext cx="5143500" cy="6858000"/>
          </a:xfrm>
          <a:prstGeom prst="rect">
            <a:avLst/>
          </a:prstGeom>
        </p:spPr>
      </p:pic>
      <p:pic>
        <p:nvPicPr>
          <p:cNvPr id="13" name="Content Placeholder 3" descr="Cat looking at an open book surrounded by old book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90" t="26" r="6590" b="26"/>
          <a:stretch/>
        </p:blipFill>
        <p:spPr/>
      </p:pic>
    </p:spTree>
    <p:extLst>
      <p:ext uri="{BB962C8B-B14F-4D97-AF65-F5344CB8AC3E}">
        <p14:creationId xmlns:p14="http://schemas.microsoft.com/office/powerpoint/2010/main" val="212468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WHERE TO START?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How will your solution solve the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Why is your solution better than other similar solutions?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Discuss why other solutions will not work or not work as well for the situation.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8" name="pasted-image.png" descr="Dog sitting in computer chair in office wearing glasses with paw on keyboard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037" r="703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220D665E05544788A1DE57D652212C" ma:contentTypeVersion="10" ma:contentTypeDescription="Create a new document." ma:contentTypeScope="" ma:versionID="64074428bdd19dfc5e03cf5f8518fc18">
  <xsd:schema xmlns:xsd="http://www.w3.org/2001/XMLSchema" xmlns:xs="http://www.w3.org/2001/XMLSchema" xmlns:p="http://schemas.microsoft.com/office/2006/metadata/properties" xmlns:ns2="0e028b44-5165-4274-949e-7db2ad5b64d3" xmlns:ns3="0b0a42bf-818f-4adb-9388-4096a2f2355c" targetNamespace="http://schemas.microsoft.com/office/2006/metadata/properties" ma:root="true" ma:fieldsID="6db4ff80427bede6ac0af05c6bdef650" ns2:_="" ns3:_="">
    <xsd:import namespace="0e028b44-5165-4274-949e-7db2ad5b64d3"/>
    <xsd:import namespace="0b0a42bf-818f-4adb-9388-4096a2f235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28b44-5165-4274-949e-7db2ad5b64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42bf-818f-4adb-9388-4096a2f235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e028b44-5165-4274-949e-7db2ad5b64d3">
      <UserInfo>
        <DisplayName>Sharmini Rampersaud</DisplayName>
        <AccountId>51</AccountId>
        <AccountType/>
      </UserInfo>
      <UserInfo>
        <DisplayName>Jason Horn</DisplayName>
        <AccountId>19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60F7CF-CBA0-43F0-BE09-7D8EC77F8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28b44-5165-4274-949e-7db2ad5b64d3"/>
    <ds:schemaRef ds:uri="0b0a42bf-818f-4adb-9388-4096a2f235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  <ds:schemaRef ds:uri="0e028b44-5165-4274-949e-7db2ad5b64d3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519</Words>
  <Application>Microsoft Office PowerPoint</Application>
  <PresentationFormat>Widescreen</PresentationFormat>
  <Paragraphs>113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Open Sans</vt:lpstr>
      <vt:lpstr>Office Theme</vt:lpstr>
      <vt:lpstr>PROPOSAL-WRITING TIPS</vt:lpstr>
      <vt:lpstr>What is a project proposal?</vt:lpstr>
      <vt:lpstr>7 steps to writing a good proposal</vt:lpstr>
      <vt:lpstr>OTHER THINGS TO CONSIDER</vt:lpstr>
      <vt:lpstr>Step One: DEFINE THE PROBLEM</vt:lpstr>
      <vt:lpstr>What’s the problem your project is trying to address? </vt:lpstr>
      <vt:lpstr>Tips</vt:lpstr>
      <vt:lpstr>STEP TWO: PRESENT YOUR SOLUTION</vt:lpstr>
      <vt:lpstr>WHERE TO START?</vt:lpstr>
      <vt:lpstr>Tips</vt:lpstr>
      <vt:lpstr>Step 3:  DEFINE DELIVERABLES AND SUCCESS CRITERIA</vt:lpstr>
      <vt:lpstr>This section offers an overview of what your project will provide &amp; an account of how you know if it is successful.</vt:lpstr>
      <vt:lpstr>Tips</vt:lpstr>
      <vt:lpstr>TIPS</vt:lpstr>
      <vt:lpstr>Step Four: STATE YOUR PLAN OR APPROACH</vt:lpstr>
      <vt:lpstr>THE NUTS AND BOLTS OF YOUR PROJECT</vt:lpstr>
      <vt:lpstr>Step Five: Schedule &amp; Budget</vt:lpstr>
      <vt:lpstr>Tips</vt:lpstr>
      <vt:lpstr>Step Six: Tie it Together</vt:lpstr>
      <vt:lpstr>End with a conclusion that summarizes the problem, solution, and benefits</vt:lpstr>
      <vt:lpstr>Step Seven: EDIT AND PROOFREAD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SENTENCE STRUCTURE</dc:title>
  <dc:creator/>
  <cp:lastModifiedBy/>
  <cp:revision>83</cp:revision>
  <dcterms:created xsi:type="dcterms:W3CDTF">2019-04-24T14:18:13Z</dcterms:created>
  <dcterms:modified xsi:type="dcterms:W3CDTF">2021-10-04T16:18:23Z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0x01010042220D665E05544788A1DE57D652212C</vt:lpwstr>
  </property>
</Properties>
</file>